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2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7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5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8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7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8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3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6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4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199E1-3C0F-474C-8F62-7B6502AED676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1DA31-C2E6-4232-8BF8-E7E72F90F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3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15400" cy="4191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SỐ KIẾN THỨC CƠ BẢN VỀ CHIẾU SÁNG 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70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" y="76200"/>
            <a:ext cx="8945892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174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MỘT SỐ ĐẠI LƯỢNG ĐO ÁNH SÁNG 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066800"/>
                <a:ext cx="8839200" cy="563880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eriod"/>
                </a:pP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Quang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thông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marL="0" indent="0">
                  <a:buNone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ký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400" b="1" dirty="0" smtClean="0">
                    <a:latin typeface="Times New Roman" pitchFamily="18" charset="0"/>
                    <a:cs typeface="Times New Roman" pitchFamily="18" charset="0"/>
                  </a:rPr>
                  <a:t>Φ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lumen ( lm)</a:t>
                </a: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u="sng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u="sng" dirty="0" err="1" smtClean="0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400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u="sng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năng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lượng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ánh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phát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thời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gian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(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suất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ánh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)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phát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ra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phụ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thuộc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suất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tiêu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thụ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loại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suất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phát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( HSPQ)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xác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</a:p>
              <a:p>
                <a:pPr marL="0" indent="0" algn="ctr"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HSPQ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 ( </m:t>
                        </m:r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𝐥𝐦</m:t>
                        </m:r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)</m:t>
                        </m:r>
                      </m:num>
                      <m:den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𝐏</m:t>
                        </m:r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 ( </m:t>
                        </m:r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𝐖</m:t>
                        </m:r>
                        <m:r>
                          <a:rPr lang="en-US" sz="28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 )</m:t>
                        </m:r>
                      </m:den>
                    </m:f>
                  </m:oMath>
                </a14:m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066800"/>
                <a:ext cx="8839200" cy="5638800"/>
              </a:xfrm>
              <a:blipFill rotWithShape="1">
                <a:blip r:embed="rId2"/>
                <a:stretch>
                  <a:fillRect l="-1034" t="-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7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MỘT SỐ ĐẠI LƯỢNG ĐO ÁNH SÁNG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838200"/>
                <a:ext cx="8839200" cy="58674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Cường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Ký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I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candela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(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cd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)</a:t>
                </a: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rọi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Ký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lux (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lx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pPr marL="0" indent="0">
                  <a:buNone/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Ánh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truyền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đi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phẳng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S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phẳng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này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kế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người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thường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rọi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2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 ( 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𝒍𝒎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)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𝑺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 ( 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𝒎</m:t>
                        </m:r>
                        <m:r>
                          <a:rPr lang="en-US" sz="2800" b="1" i="1" baseline="3000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 )</m:t>
                        </m:r>
                      </m:den>
                    </m:f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4.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chói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Ký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L ,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cd / m</a:t>
                </a:r>
                <a:r>
                  <a:rPr lang="en-US" sz="2400" b="1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  <a:p>
                <a:pPr marL="0" indent="0">
                  <a:buNone/>
                </a:pPr>
                <a:endParaRPr lang="en-US" sz="2400" b="1" baseline="30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chói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đặc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trưng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mối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quan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giữa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phát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xạ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mắt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người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838200"/>
                <a:ext cx="8839200" cy="5867400"/>
              </a:xfrm>
              <a:blipFill rotWithShape="1">
                <a:blip r:embed="rId2"/>
                <a:stretch>
                  <a:fillRect l="-1034" t="-1455" r="-1172" b="-1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66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THIẾT KẾ CHIẾU SÁNG 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19200"/>
                <a:ext cx="9144000" cy="5257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kế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nhà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pháp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sử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dụng</a:t>
                </a:r>
                <a:r>
                  <a:rPr lang="en-US" sz="24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en-US" sz="2400" b="1" baseline="-25000" dirty="0" err="1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sd</a:t>
                </a:r>
                <a:endParaRPr lang="en-US" sz="2400" b="1" baseline="-250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>
                  <a:buAutoNum type="alphaLcPeriod"/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Xác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rọi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yêu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cầu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457200" indent="-457200">
                  <a:buAutoNum type="alphaLcPeriod"/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Chọn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457200" indent="-457200">
                  <a:buAutoNum type="alphaLcPeriod"/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Chọn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kiểu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457200" indent="-457200">
                  <a:buAutoNum type="alphaLcPeriod"/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thông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tổng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: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∅</m:t>
                    </m:r>
                    <m:r>
                      <a:rPr lang="en-US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𝒕</m:t>
                    </m:r>
                    <m:r>
                      <a:rPr lang="en-US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ổ</m:t>
                    </m:r>
                    <m:r>
                      <a:rPr lang="en-US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𝒏𝒈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𝒌</m:t>
                    </m:r>
                    <m:r>
                      <a:rPr lang="en-US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. </m:t>
                    </m:r>
                    <m:f>
                      <m:fPr>
                        <m:ctrlPr>
                          <a:rPr lang="en-US" b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𝐄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. 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𝐒</m:t>
                        </m:r>
                        <m:r>
                          <a:rPr lang="en-US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𝐤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sd</m:t>
                        </m:r>
                      </m:den>
                    </m:f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k = 1,2 </a:t>
                </a:r>
                <a14:m>
                  <m:oMath xmlns:m="http://schemas.openxmlformats.org/officeDocument/2006/math">
                    <m:r>
                      <a:rPr lang="en-US" sz="240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÷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1,6 </m:t>
                    </m:r>
                    <m:d>
                      <m:dPr>
                        <m:ctrlPr>
                          <a:rPr lang="en-US" sz="2400" b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h</m:t>
                        </m:r>
                        <m: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ệ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s</m:t>
                        </m:r>
                        <m: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ố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d</m:t>
                        </m:r>
                        <m: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ự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tr</m:t>
                        </m:r>
                        <m: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ữ 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;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ksd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= 0,2 </a:t>
                </a:r>
                <a14:m>
                  <m:oMath xmlns:m="http://schemas.openxmlformats.org/officeDocument/2006/math">
                    <m:r>
                      <a:rPr lang="en-US" sz="240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÷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0,6 (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h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ệ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s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ố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s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ử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d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ụ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ng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)</m:t>
                    </m:r>
                  </m:oMath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e.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bóng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bộ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</a:p>
              <a:p>
                <a:pPr marL="0" indent="0">
                  <a:buNone/>
                </a:pP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bóng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N :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𝒕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ổ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𝒏𝒈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𝒃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ó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𝒏𝒈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;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bộ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𝑵</m:t>
                        </m:r>
                      </m:num>
                      <m:den>
                        <m:r>
                          <a:rPr lang="en-US" sz="2800" b="1" i="1" smtClean="0">
                            <a:latin typeface="Cambria Math"/>
                            <a:cs typeface="Times New Roman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( n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bóng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)</a:t>
                </a:r>
              </a:p>
              <a:p>
                <a:pPr marL="0" indent="0">
                  <a:buNone/>
                </a:pP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f.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Vẽ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sơ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đồ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bố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trí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  <a:endParaRPr lang="en-US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19200"/>
                <a:ext cx="9144000" cy="5257800"/>
              </a:xfrm>
              <a:blipFill rotWithShape="1">
                <a:blip r:embed="rId2"/>
                <a:stretch>
                  <a:fillRect l="-1000" t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34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1.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       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      C.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    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D. Quang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2.  “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  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chói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             D. Quang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3.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          C.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D.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sáng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4.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chói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 cd/m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                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 dc/m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dj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2000" baseline="30000" dirty="0">
                <a:latin typeface="Times New Roman" pitchFamily="18" charset="0"/>
                <a:cs typeface="Times New Roman" pitchFamily="18" charset="0"/>
              </a:rPr>
              <a:t>3                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U 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lux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5.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rọi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?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 lux                               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lus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L,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 cd/m2                          D.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: cd/m2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0" y="1905000"/>
            <a:ext cx="1447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2895600"/>
            <a:ext cx="2133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05000" y="3733800"/>
            <a:ext cx="19050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419600"/>
            <a:ext cx="34671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5562600"/>
            <a:ext cx="34671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8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6. 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Quang 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là: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lumen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(lm)          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Ampe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(A)            C.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Vôn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(V)            D. Kilogram (kg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7.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..............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sang.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  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    C.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          D.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Câu 8.  Quang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thông là ......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A. hiệu suất phát quang của một nguồn sáng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B. cường độ phát quang của một nguồn sáng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C. năng lượng của nguồn sáng phát ra trong một đơn vị thời gian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D. lượng ánh sáng truyền đi từ  một nguồn sáng đến một mặt 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phẳng.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9.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Nhược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đốt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tục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thấp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suất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00200"/>
            <a:ext cx="1676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4600" y="2438400"/>
            <a:ext cx="2133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886200"/>
            <a:ext cx="6934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486400"/>
            <a:ext cx="480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3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19200"/>
                <a:ext cx="9144000" cy="5562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Câu 10.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Trên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bóng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ghi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220V - 15W, 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liệu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này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lần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lượt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ý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nghĩa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A.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áp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suất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mức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đèn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B.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suất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tần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dòng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mức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đèn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C.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áp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dòng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ịnh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mức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D.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áp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tần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dòng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mức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it-IT" sz="2000" b="1" dirty="0" smtClean="0">
                    <a:latin typeface="Times New Roman" pitchFamily="18" charset="0"/>
                    <a:cs typeface="Times New Roman" pitchFamily="18" charset="0"/>
                  </a:rPr>
                  <a:t>Câu 11. Hiệu </a:t>
                </a:r>
                <a:r>
                  <a:rPr lang="it-IT" sz="2000" b="1" dirty="0">
                    <a:latin typeface="Times New Roman" pitchFamily="18" charset="0"/>
                    <a:cs typeface="Times New Roman" pitchFamily="18" charset="0"/>
                  </a:rPr>
                  <a:t>suất phát quang ( Hspq )của một nguồn sáng được xác định bằng công thức nào dưới đây?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it-IT" sz="2000" dirty="0" smtClean="0">
                    <a:latin typeface="Times New Roman" pitchFamily="18" charset="0"/>
                    <a:cs typeface="Times New Roman" pitchFamily="18" charset="0"/>
                  </a:rPr>
                  <a:t>A. Hspq </a:t>
                </a: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b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cs typeface="Times New Roman" pitchFamily="18" charset="0"/>
                          </a:rPr>
                          <m:t>𝐔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cs typeface="Times New Roman" pitchFamily="18" charset="0"/>
                          </a:rPr>
                          <m:t>𝐏</m:t>
                        </m:r>
                      </m:den>
                    </m:f>
                  </m:oMath>
                </a14:m>
                <a:r>
                  <a:rPr lang="it-IT" sz="2400" b="1" dirty="0" smtClean="0">
                    <a:latin typeface="Times New Roman" pitchFamily="18" charset="0"/>
                    <a:cs typeface="Times New Roman" pitchFamily="18" charset="0"/>
                  </a:rPr>
                  <a:t>             </a:t>
                </a: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B. Hspq </a:t>
                </a:r>
                <a:r>
                  <a:rPr lang="it-IT" sz="2000" dirty="0" smtClean="0"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b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cs typeface="Times New Roman" pitchFamily="18" charset="0"/>
                          </a:rPr>
                          <m:t>𝐄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cs typeface="Times New Roman" pitchFamily="18" charset="0"/>
                          </a:rPr>
                          <m:t>𝐏</m:t>
                        </m:r>
                      </m:den>
                    </m:f>
                  </m:oMath>
                </a14:m>
                <a:r>
                  <a:rPr lang="it-IT" sz="2400" dirty="0">
                    <a:latin typeface="Times New Roman" pitchFamily="18" charset="0"/>
                    <a:cs typeface="Times New Roman" pitchFamily="18" charset="0"/>
                  </a:rPr>
                  <a:t>        </a:t>
                </a:r>
                <a:r>
                  <a:rPr lang="it-IT" sz="24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it-IT" sz="2000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.  Hspq </a:t>
                </a:r>
                <a:r>
                  <a:rPr lang="it-IT" sz="2000" dirty="0" smtClean="0"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t-IT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cs typeface="Times New Roman" pitchFamily="18" charset="0"/>
                          </a:rPr>
                          <m:t>𝑷</m:t>
                        </m:r>
                      </m:den>
                    </m:f>
                  </m:oMath>
                </a14:m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it-IT" sz="2000" dirty="0" smtClean="0">
                    <a:latin typeface="Times New Roman" pitchFamily="18" charset="0"/>
                    <a:cs typeface="Times New Roman" pitchFamily="18" charset="0"/>
                  </a:rPr>
                  <a:t>               </a:t>
                </a: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D.</a:t>
                </a:r>
                <a:r>
                  <a:rPr lang="it-IT" sz="2000" b="1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it-IT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Hspq </a:t>
                </a:r>
                <a:r>
                  <a:rPr lang="it-IT" sz="2000" dirty="0" smtClean="0"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it-IT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𝒕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cs typeface="Times New Roman" pitchFamily="18" charset="0"/>
                          </a:rPr>
                          <m:t>𝑷</m:t>
                        </m:r>
                      </m:den>
                    </m:f>
                  </m:oMath>
                </a14:m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12.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thiết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kế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ngưới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thường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A.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rọi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	B.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suất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        C.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Cường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D. </a:t>
                </a:r>
                <a:r>
                  <a:rPr lang="en-US" sz="2000" dirty="0" err="1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chói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13.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Nhà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em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sử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dụng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nguồn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điện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áp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220V,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em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chọn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mua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bóng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bàn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học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liệu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kỹ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thuật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A. 110V - 40W	      B. 220V - 300W            C. 220V - 40W	  D. 110V - 400W</a:t>
                </a:r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19200"/>
                <a:ext cx="9144000" cy="5562600"/>
              </a:xfrm>
              <a:blipFill rotWithShape="1">
                <a:blip r:embed="rId2"/>
                <a:stretch>
                  <a:fillRect l="-667" t="-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6200" y="1600200"/>
            <a:ext cx="4191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67200" y="3733800"/>
            <a:ext cx="21336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724400"/>
            <a:ext cx="1295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5715000"/>
            <a:ext cx="1828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5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19200"/>
                <a:ext cx="9144000" cy="5562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Câu 14.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Xác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rọi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A.   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B .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C.  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       D.  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15.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Chọn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phat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đúng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A.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Cường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bề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B.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chói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bề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C.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thông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bề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D.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rọi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cho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độ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chiếu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sáng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bề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mặt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.</a:t>
                </a: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16.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Chọn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tiết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dây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dẫn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phù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hợp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A.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Isd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&gt;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Icp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B. 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Isd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≤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Icp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 C.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Isd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Icp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        D. 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Isd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Icp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Câu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17 .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thức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thông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tổng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?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ea typeface="Cambria Math"/>
                    <a:cs typeface="Times New Roman" pitchFamily="18" charset="0"/>
                  </a:rPr>
                  <a:t> </a:t>
                </a:r>
                <a:r>
                  <a:rPr lang="en-US" sz="2000" b="1" dirty="0" smtClean="0">
                    <a:ea typeface="Cambria Math"/>
                    <a:cs typeface="Times New Roman" pitchFamily="18" charset="0"/>
                  </a:rPr>
                  <a:t>  </a:t>
                </a:r>
                <a:r>
                  <a:rPr lang="en-US" sz="2000" b="1" dirty="0" smtClean="0">
                    <a:latin typeface="Times New Roman" pitchFamily="18" charset="0"/>
                    <a:ea typeface="Cambria Math"/>
                    <a:cs typeface="Times New Roman" pitchFamily="18" charset="0"/>
                  </a:rPr>
                  <a:t>A.     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∅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𝒏𝒈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𝒌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. </m:t>
                    </m:r>
                    <m:f>
                      <m:fPr>
                        <m:ctrlP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𝐄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. 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𝐒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𝐤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sd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                   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∅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𝒏𝒈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𝒌𝒔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𝒅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. </m:t>
                    </m:r>
                    <m:f>
                      <m:fPr>
                        <m:ctrlP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𝐄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. 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𝐒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𝐤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  C.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      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∅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𝒏𝒈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𝒌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. </m:t>
                    </m:r>
                    <m:f>
                      <m:fPr>
                        <m:ctrlP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𝐄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. 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𝐤𝐬𝐝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𝑺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	  D.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∅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ổ</m:t>
                    </m:r>
                    <m:r>
                      <a:rPr lang="en-US" sz="2400" b="1" i="1" baseline="-25000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𝒏𝒈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𝒌</m:t>
                    </m:r>
                    <m:r>
                      <a:rPr lang="en-US" sz="2400" b="1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. </m:t>
                    </m:r>
                    <m:f>
                      <m:fPr>
                        <m:ctrlP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𝐤𝐬𝐝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. 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𝐒</m:t>
                        </m:r>
                        <m:r>
                          <a:rPr lang="en-US" sz="2400" b="1" i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𝑬</m:t>
                        </m:r>
                      </m:den>
                    </m:f>
                  </m:oMath>
                </a14:m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19200"/>
                <a:ext cx="9144000" cy="5562600"/>
              </a:xfrm>
              <a:blipFill rotWithShape="1">
                <a:blip r:embed="rId2"/>
                <a:stretch>
                  <a:fillRect l="-667" t="-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572000" y="1676400"/>
            <a:ext cx="16764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886200"/>
            <a:ext cx="52578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4572000"/>
            <a:ext cx="16764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5334000"/>
            <a:ext cx="2971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1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19200"/>
                <a:ext cx="9144000" cy="55626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Câu 18. </a:t>
                </a:r>
                <a:r>
                  <a:rPr lang="it-IT" sz="2000" b="1" dirty="0">
                    <a:latin typeface="Times New Roman" pitchFamily="18" charset="0"/>
                    <a:cs typeface="Times New Roman" pitchFamily="18" charset="0"/>
                  </a:rPr>
                  <a:t>- Có hai loại đèn: đèn sợi đốt có P = 40W và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</a:t>
                </a:r>
                <a:r>
                  <a:rPr lang="it-IT" sz="2000" b="1" dirty="0">
                    <a:latin typeface="Times New Roman" pitchFamily="18" charset="0"/>
                    <a:cs typeface="Times New Roman" pitchFamily="18" charset="0"/>
                  </a:rPr>
                  <a:t> = 430lm, đèn ống huỳnh quang có 40W và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</a:t>
                </a:r>
                <a:r>
                  <a:rPr lang="it-IT" sz="2000" b="1" dirty="0">
                    <a:latin typeface="Times New Roman" pitchFamily="18" charset="0"/>
                    <a:cs typeface="Times New Roman" pitchFamily="18" charset="0"/>
                  </a:rPr>
                  <a:t> = 1720lm sử dụng nguồn điện xoay chiều 220V. Vậy đèn nào tiết kiệm điện năng hơn </a:t>
                </a:r>
                <a:r>
                  <a:rPr lang="it-IT" sz="2000" b="1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2000" dirty="0" smtClean="0"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A. Đèn sợi đốt tiết kiệm hơn.</a:t>
                </a:r>
                <a:endParaRPr lang="en-US" sz="2000" dirty="0" smtClean="0"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B. Đèn ống huỳnh quang tiết kiệm hơn.</a:t>
                </a:r>
                <a:endParaRPr lang="en-US" sz="2000" dirty="0" smtClean="0"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C. Đèn ống huỳnh quang và đèn sợi đốt tiết kiệm như nhau.</a:t>
                </a:r>
                <a:endParaRPr lang="en-US" sz="2000" dirty="0" smtClean="0"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D. Đèn ống huỳnh quang và đèn sợi đốt không tiết kiệm điện năng.</a:t>
                </a:r>
                <a:endParaRPr lang="en-US" sz="2000" dirty="0" smtClean="0"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Giải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  <a:r>
                  <a:rPr lang="en-US" sz="18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HSPQ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1" i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 ( </m:t>
                        </m:r>
                        <m:r>
                          <a:rPr lang="en-US" sz="2000" b="1" i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𝐥𝐦</m:t>
                        </m:r>
                        <m:r>
                          <a:rPr lang="en-US" sz="2000" b="1" i="0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)</m:t>
                        </m:r>
                      </m:num>
                      <m:den>
                        <m:r>
                          <a:rPr lang="en-US" sz="20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𝐏</m:t>
                        </m:r>
                        <m:r>
                          <a:rPr lang="en-US" sz="20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 ( </m:t>
                        </m:r>
                        <m:r>
                          <a:rPr lang="en-US" sz="20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𝐖</m:t>
                        </m:r>
                        <m:r>
                          <a:rPr lang="en-US" sz="2000" b="1" i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 )</m:t>
                        </m:r>
                      </m:den>
                    </m:f>
                  </m:oMath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sợi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đốt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: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HSPQ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 ( 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𝐥𝐦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)</m:t>
                        </m:r>
                      </m:num>
                      <m:den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𝐏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( 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𝐖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)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𝟒𝟑𝟎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10,75 </a:t>
                </a:r>
              </a:p>
              <a:p>
                <a:pPr marL="0" indent="0">
                  <a:buNone/>
                </a:pPr>
                <a:endParaRPr lang="en-US" sz="2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Đèn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ống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huỳnh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latin typeface="Times New Roman" pitchFamily="18" charset="0"/>
                    <a:cs typeface="Times New Roman" pitchFamily="18" charset="0"/>
                  </a:rPr>
                  <a:t>quang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0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HSPQ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∅ ( 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𝐥𝐦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)</m:t>
                        </m:r>
                      </m:num>
                      <m:den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𝐏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( 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𝐖</m:t>
                        </m:r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 )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𝟏𝟕𝟐𝟎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en-US" sz="20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43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19200"/>
                <a:ext cx="9144000" cy="5562600"/>
              </a:xfrm>
              <a:blipFill rotWithShape="1">
                <a:blip r:embed="rId2"/>
                <a:stretch>
                  <a:fillRect l="-667" t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76200" y="2514600"/>
            <a:ext cx="4191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1046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CHỦ ĐỀ</vt:lpstr>
      <vt:lpstr>I. MỘT SỐ ĐẠI LƯỢNG ĐO ÁNH SÁNG :</vt:lpstr>
      <vt:lpstr>I. MỘT SỐ ĐẠI LƯỢNG ĐO ÁNH SÁNG :</vt:lpstr>
      <vt:lpstr>II. THIẾT KẾ CHIẾU SÁNG :</vt:lpstr>
      <vt:lpstr>Câu hỏi ôn tập </vt:lpstr>
      <vt:lpstr>Câu hỏi ôn tập </vt:lpstr>
      <vt:lpstr>Câu hỏi ôn tập </vt:lpstr>
      <vt:lpstr>Câu hỏi ôn tập </vt:lpstr>
      <vt:lpstr>Câu hỏi ôn tập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19</cp:revision>
  <dcterms:created xsi:type="dcterms:W3CDTF">2022-01-16T06:52:11Z</dcterms:created>
  <dcterms:modified xsi:type="dcterms:W3CDTF">2022-01-16T09:00:16Z</dcterms:modified>
</cp:coreProperties>
</file>